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752" r:id="rId9"/>
    <p:sldId id="635" r:id="rId10"/>
    <p:sldId id="636" r:id="rId11"/>
    <p:sldId id="637" r:id="rId12"/>
    <p:sldId id="639" r:id="rId13"/>
    <p:sldId id="1131"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1129" r:id="rId31"/>
    <p:sldId id="1130" r:id="rId32"/>
    <p:sldId id="754" r:id="rId33"/>
    <p:sldId id="660" r:id="rId34"/>
    <p:sldId id="659" r:id="rId35"/>
    <p:sldId id="661" r:id="rId36"/>
    <p:sldId id="662"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65"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79" r:id="rId80"/>
    <p:sldId id="778" r:id="rId81"/>
    <p:sldId id="744" r:id="rId82"/>
    <p:sldId id="780" r:id="rId83"/>
    <p:sldId id="782" r:id="rId84"/>
    <p:sldId id="781" r:id="rId85"/>
    <p:sldId id="783" r:id="rId86"/>
    <p:sldId id="766" r:id="rId87"/>
    <p:sldId id="745" r:id="rId88"/>
    <p:sldId id="784" r:id="rId89"/>
    <p:sldId id="746" r:id="rId90"/>
    <p:sldId id="775" r:id="rId91"/>
    <p:sldId id="701" r:id="rId92"/>
    <p:sldId id="702" r:id="rId93"/>
    <p:sldId id="703" r:id="rId94"/>
    <p:sldId id="700" r:id="rId95"/>
    <p:sldId id="1128"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39" r:id="rId132"/>
    <p:sldId id="777" r:id="rId133"/>
    <p:sldId id="1132"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104" d="100"/>
          <a:sy n="104" d="100"/>
        </p:scale>
        <p:origin x="168"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81"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a:solidFill>
                  <a:srgbClr val="5F5F5F"/>
                </a:solidFill>
              </a:rPr>
              <a:t>研究センター</a:t>
            </a:r>
            <a:endParaRPr lang="en-US" altLang="ja-JP"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10</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10</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11</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11</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12</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12</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651900" cy="1473182"/>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800"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1214187" y="2488514"/>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4997370" y="1324838"/>
            <a:ext cx="3684749" cy="810501"/>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プロジェクト名に「</a:t>
            </a:r>
            <a:r>
              <a:rPr kumimoji="1" lang="en-US" altLang="ja-JP" sz="1800" dirty="0" err="1">
                <a:solidFill>
                  <a:schemeClr val="tx1"/>
                </a:solidFill>
              </a:rPr>
              <a:t>RobotController</a:t>
            </a:r>
            <a:r>
              <a:rPr kumimoji="1" lang="ja-JP" altLang="en-US" sz="1800" dirty="0">
                <a:solidFill>
                  <a:schemeClr val="tx1"/>
                </a:solidFill>
              </a:rPr>
              <a:t>」と入力して終了をクリックする</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CCED3D-DC00-44FA-8EAE-2E7154317C59}"/>
              </a:ext>
            </a:extLst>
          </p:cNvPr>
          <p:cNvSpPr>
            <a:spLocks noGrp="1"/>
          </p:cNvSpPr>
          <p:nvPr>
            <p:ph type="sldNum" sz="quarter" idx="10"/>
          </p:nvPr>
        </p:nvSpPr>
        <p:spPr/>
        <p:txBody>
          <a:bodyPr/>
          <a:lstStyle/>
          <a:p>
            <a:pPr>
              <a:defRPr/>
            </a:pPr>
            <a:fld id="{8C48713B-3B00-45F2-AE2F-0E4BD0285872}" type="slidenum">
              <a:rPr lang="en-US" altLang="ja-JP" smtClean="0"/>
              <a:pPr>
                <a:defRPr/>
              </a:pPr>
              <a:t>133</a:t>
            </a:fld>
            <a:endParaRPr lang="en-US" altLang="ja-JP"/>
          </a:p>
        </p:txBody>
      </p:sp>
      <p:sp>
        <p:nvSpPr>
          <p:cNvPr id="4" name="テキスト ボックス 3">
            <a:extLst>
              <a:ext uri="{FF2B5EF4-FFF2-40B4-BE49-F238E27FC236}">
                <a16:creationId xmlns:a16="http://schemas.microsoft.com/office/drawing/2014/main" id="{75049BE5-FD23-4AED-9193-1F0CBFC5ADD8}"/>
              </a:ext>
            </a:extLst>
          </p:cNvPr>
          <p:cNvSpPr txBox="1"/>
          <p:nvPr/>
        </p:nvSpPr>
        <p:spPr>
          <a:xfrm>
            <a:off x="791580" y="2123855"/>
            <a:ext cx="7065785" cy="2308324"/>
          </a:xfrm>
          <a:prstGeom prst="rect">
            <a:avLst/>
          </a:prstGeom>
          <a:noFill/>
        </p:spPr>
        <p:txBody>
          <a:bodyPr wrap="square">
            <a:spAutoFit/>
          </a:bodyPr>
          <a:lstStyle/>
          <a:p>
            <a:r>
              <a:rPr lang="en-US" altLang="ja-JP" sz="3600" b="0" i="0" dirty="0">
                <a:solidFill>
                  <a:srgbClr val="333333"/>
                </a:solidFill>
                <a:effectLst/>
                <a:latin typeface="ヒラギノ角ゴ Pro W3"/>
              </a:rPr>
              <a:t>https://nobu19800.github.io/DataTypeManual/docs/</a:t>
            </a:r>
          </a:p>
          <a:p>
            <a:endParaRPr lang="en-US" altLang="ja-JP" sz="3600" dirty="0">
              <a:solidFill>
                <a:srgbClr val="333333"/>
              </a:solidFill>
              <a:latin typeface="ヒラギノ角ゴ Pro W3"/>
            </a:endParaRPr>
          </a:p>
          <a:p>
            <a:r>
              <a:rPr lang="en-US" altLang="ja-JP" sz="3600" b="0" i="0" dirty="0">
                <a:solidFill>
                  <a:srgbClr val="333333"/>
                </a:solidFill>
                <a:effectLst/>
                <a:latin typeface="ヒラギノ角ゴ Pro W3"/>
              </a:rPr>
              <a:t>https://onl.bz/7V2yGHe</a:t>
            </a:r>
            <a:endParaRPr lang="ja-JP" altLang="en-US" sz="3600" dirty="0"/>
          </a:p>
        </p:txBody>
      </p:sp>
    </p:spTree>
    <p:extLst>
      <p:ext uri="{BB962C8B-B14F-4D97-AF65-F5344CB8AC3E}">
        <p14:creationId xmlns:p14="http://schemas.microsoft.com/office/powerpoint/2010/main" val="58489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使用するコールバック関数を設定する</a:t>
            </a:r>
            <a:endParaRPr lang="en-US" altLang="ja-JP" sz="1800" kern="0" dirty="0">
              <a:solidFill>
                <a:srgbClr val="5F5F5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589588"/>
            <a:ext cx="2009260" cy="406976"/>
          </a:xfrm>
          <a:prstGeom prst="wedgeRoundRectCallout">
            <a:avLst>
              <a:gd name="adj1" fmla="val -46299"/>
              <a:gd name="adj2" fmla="val 16344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39" y="4241281"/>
            <a:ext cx="2565285"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言語を選択する</a:t>
            </a:r>
            <a:endParaRPr kumimoji="1" lang="en-US" altLang="ja-JP" sz="1800" dirty="0">
              <a:solidFill>
                <a:schemeClr val="tx1"/>
              </a:solidFill>
            </a:endParaRPr>
          </a:p>
          <a:p>
            <a:r>
              <a:rPr lang="ja-JP" altLang="en-US" sz="1800" dirty="0">
                <a:solidFill>
                  <a:schemeClr val="tx1"/>
                </a:solidFill>
              </a:rPr>
              <a:t>今回は「</a:t>
            </a:r>
            <a:r>
              <a:rPr lang="en-US" altLang="ja-JP" sz="1800" dirty="0">
                <a:solidFill>
                  <a:schemeClr val="tx1"/>
                </a:solidFill>
              </a:rPr>
              <a:t>C++</a:t>
            </a:r>
            <a:r>
              <a:rPr lang="ja-JP" altLang="en-US" sz="1800" dirty="0">
                <a:solidFill>
                  <a:schemeClr val="tx1"/>
                </a:solidFill>
              </a:rPr>
              <a:t>」を選択</a:t>
            </a:r>
            <a:endParaRPr kumimoji="1" lang="ja-JP" altLang="en-US" sz="1800"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lang="en-US" altLang="ja-JP" sz="1800" dirty="0">
                <a:solidFill>
                  <a:schemeClr val="tx1"/>
                </a:solidFill>
              </a:rPr>
              <a:t>Code::Blocks         </a:t>
            </a:r>
            <a:r>
              <a:rPr kumimoji="1" lang="en-US" altLang="ja-JP" sz="1800" dirty="0">
                <a:solidFill>
                  <a:schemeClr val="tx1"/>
                </a:solidFill>
              </a:rPr>
              <a:t> </a:t>
            </a:r>
            <a:r>
              <a:rPr kumimoji="1" lang="ja-JP" altLang="en-US" sz="1800" dirty="0">
                <a:solidFill>
                  <a:schemeClr val="tx1"/>
                </a:solidFill>
              </a:rPr>
              <a:t>→</a:t>
            </a:r>
            <a:r>
              <a:rPr kumimoji="1" lang="en-US" altLang="ja-JP" sz="1800" dirty="0">
                <a:solidFill>
                  <a:schemeClr val="tx1"/>
                </a:solidFill>
              </a:rPr>
              <a:t> </a:t>
            </a:r>
            <a:r>
              <a:rPr kumimoji="1" lang="en-US" altLang="ja-JP" sz="1800" dirty="0" err="1">
                <a:solidFill>
                  <a:schemeClr val="tx1"/>
                </a:solidFill>
              </a:rPr>
              <a:t>CodeBlocks</a:t>
            </a:r>
            <a:r>
              <a:rPr kumimoji="1" lang="en-US" altLang="ja-JP" sz="1800" dirty="0">
                <a:solidFill>
                  <a:schemeClr val="tx1"/>
                </a:solidFill>
              </a:rPr>
              <a:t>-Unix </a:t>
            </a:r>
            <a:r>
              <a:rPr kumimoji="1" lang="en-US" altLang="ja-JP" sz="1800" dirty="0" err="1">
                <a:solidFill>
                  <a:schemeClr val="tx1"/>
                </a:solidFill>
              </a:rPr>
              <a:t>Makefiles</a:t>
            </a:r>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16 2019</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a:solidFill>
                  <a:srgbClr val="5F5F5F"/>
                </a:solidFill>
              </a:rPr>
              <a:t>-naming</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6963" y="3443697"/>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1150" y="3429000"/>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401" y="3506659"/>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392593" y="3838529"/>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50271" y="383052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63</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63</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USB</a:t>
            </a:r>
            <a:r>
              <a:rPr lang="ja-JP" altLang="en-US" sz="1600" kern="0" dirty="0">
                <a:solidFill>
                  <a:srgbClr val="5F5F5F"/>
                </a:solidFill>
              </a:rPr>
              <a:t>メモリ内の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2.0</a:t>
            </a:r>
            <a:r>
              <a:rPr lang="ja-JP" altLang="en-US" sz="2000" kern="0" dirty="0">
                <a:solidFill>
                  <a:srgbClr val="5F5F5F"/>
                </a:solidFill>
              </a:rPr>
              <a:t>、</a:t>
            </a:r>
            <a:r>
              <a:rPr lang="en-US" altLang="ja-JP" sz="2000" kern="0" dirty="0">
                <a:solidFill>
                  <a:srgbClr val="5F5F5F"/>
                </a:solidFill>
              </a:rPr>
              <a:t>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openrtp2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5"/>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a:extLst>
              <a:ext uri="{FF2B5EF4-FFF2-40B4-BE49-F238E27FC236}">
                <a16:creationId xmlns:a16="http://schemas.microsoft.com/office/drawing/2014/main" id="{0202A129-E5B4-46E3-9C17-719E2E280D4E}"/>
              </a:ext>
            </a:extLst>
          </p:cNvPr>
          <p:cNvPicPr>
            <a:picLocks noChangeAspect="1"/>
          </p:cNvPicPr>
          <p:nvPr/>
        </p:nvPicPr>
        <p:blipFill>
          <a:blip r:embed="rId4"/>
          <a:stretch>
            <a:fillRect/>
          </a:stretch>
        </p:blipFill>
        <p:spPr>
          <a:xfrm>
            <a:off x="1746993" y="1720850"/>
            <a:ext cx="5650013" cy="1450976"/>
          </a:xfrm>
          <a:prstGeom prst="rect">
            <a:avLst/>
          </a:prstGeom>
        </p:spPr>
      </p:pic>
      <p:sp>
        <p:nvSpPr>
          <p:cNvPr id="12" name="吹き出し: 角を丸めた四角形 11">
            <a:extLst>
              <a:ext uri="{FF2B5EF4-FFF2-40B4-BE49-F238E27FC236}">
                <a16:creationId xmlns:a16="http://schemas.microsoft.com/office/drawing/2014/main" id="{6BE6B4BF-92CD-41FE-82F9-A31BBAF26E99}"/>
              </a:ext>
            </a:extLst>
          </p:cNvPr>
          <p:cNvSpPr/>
          <p:nvPr/>
        </p:nvSpPr>
        <p:spPr>
          <a:xfrm>
            <a:off x="2366754" y="2398847"/>
            <a:ext cx="3735415" cy="1287328"/>
          </a:xfrm>
          <a:prstGeom prst="wedgeRoundRectCallout">
            <a:avLst>
              <a:gd name="adj1" fmla="val -25416"/>
              <a:gd name="adj2" fmla="val -8138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000" dirty="0">
                <a:solidFill>
                  <a:schemeClr val="tx1"/>
                </a:solidFill>
              </a:rPr>
              <a:t>「</a:t>
            </a:r>
            <a:r>
              <a:rPr lang="en-US" altLang="ja-JP" sz="2000" dirty="0">
                <a:solidFill>
                  <a:schemeClr val="tx1"/>
                </a:solidFill>
              </a:rPr>
              <a:t>All Deactivate</a:t>
            </a:r>
            <a:r>
              <a:rPr lang="ja-JP" altLang="en-US" sz="2000" dirty="0">
                <a:solidFill>
                  <a:schemeClr val="tx1"/>
                </a:solidFill>
              </a:rPr>
              <a:t>」ボタンを押す</a:t>
            </a:r>
            <a:endParaRPr kumimoji="1" lang="ja-JP" altLang="en-US" sz="2000" dirty="0">
              <a:solidFill>
                <a:schemeClr val="tx1"/>
              </a:solidFill>
            </a:endParaRPr>
          </a:p>
        </p:txBody>
      </p:sp>
      <p:sp>
        <p:nvSpPr>
          <p:cNvPr id="13" name="正方形/長方形 12">
            <a:extLst>
              <a:ext uri="{FF2B5EF4-FFF2-40B4-BE49-F238E27FC236}">
                <a16:creationId xmlns:a16="http://schemas.microsoft.com/office/drawing/2014/main" id="{10D0A5C3-3043-4811-AE80-A32A20C45B0B}"/>
              </a:ext>
            </a:extLst>
          </p:cNvPr>
          <p:cNvSpPr/>
          <p:nvPr/>
        </p:nvSpPr>
        <p:spPr>
          <a:xfrm>
            <a:off x="2996825" y="1785582"/>
            <a:ext cx="360040" cy="315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C759F1C-229E-4F11-9BF6-DA6047D623B3}"/>
              </a:ext>
            </a:extLst>
          </p:cNvPr>
          <p:cNvPicPr>
            <a:picLocks noChangeAspect="1"/>
          </p:cNvPicPr>
          <p:nvPr/>
        </p:nvPicPr>
        <p:blipFill>
          <a:blip r:embed="rId5"/>
          <a:stretch>
            <a:fillRect/>
          </a:stretch>
        </p:blipFill>
        <p:spPr>
          <a:xfrm>
            <a:off x="3803851" y="2846484"/>
            <a:ext cx="698656" cy="69865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a:t>
            </a:r>
            <a:r>
              <a:rPr lang="ja-JP" altLang="en-US" sz="1800" b="1" kern="0" dirty="0">
                <a:solidFill>
                  <a:schemeClr val="tx1">
                    <a:lumMod val="75000"/>
                    <a:lumOff val="25000"/>
                  </a:schemeClr>
                </a:solidFill>
              </a:rPr>
              <a:t> </a:t>
            </a:r>
            <a:r>
              <a:rPr lang="en-US" altLang="ja-JP" sz="1800" b="1" kern="0" dirty="0">
                <a:solidFill>
                  <a:schemeClr val="tx1">
                    <a:lumMod val="75000"/>
                    <a:lumOff val="25000"/>
                  </a:schemeClr>
                </a:solidFill>
              </a:rPr>
              <a:t>V3</a:t>
            </a:r>
            <a:r>
              <a:rPr lang="en-US" altLang="ja-JP" sz="1800" kern="0" dirty="0">
                <a:solidFill>
                  <a:schemeClr val="tx1">
                    <a:lumMod val="75000"/>
                    <a:lumOff val="25000"/>
                  </a:schemeClr>
                </a:solidFill>
              </a:rPr>
              <a:t> (LiDAR</a:t>
            </a:r>
            <a:r>
              <a:rPr lang="ja-JP" altLang="en-US" sz="1800" kern="0" dirty="0">
                <a:solidFill>
                  <a:schemeClr val="tx1">
                    <a:lumMod val="75000"/>
                    <a:lumOff val="25000"/>
                  </a:schemeClr>
                </a:solidFill>
              </a:rPr>
              <a:t>が付属している</a:t>
            </a:r>
            <a:r>
              <a:rPr lang="en-US" altLang="ja-JP" sz="1800" kern="0" dirty="0">
                <a:solidFill>
                  <a:schemeClr val="tx1">
                    <a:lumMod val="75000"/>
                    <a:lumOff val="25000"/>
                  </a:schemeClr>
                </a:solidFill>
              </a:rPr>
              <a:t>) </a:t>
            </a:r>
            <a:r>
              <a:rPr lang="ja-JP" altLang="en-US" sz="1800" kern="0" dirty="0">
                <a:solidFill>
                  <a:schemeClr val="tx1">
                    <a:lumMod val="75000"/>
                    <a:lumOff val="25000"/>
                  </a:schemeClr>
                </a:solidFill>
              </a:rPr>
              <a:t>の</a:t>
            </a:r>
            <a:r>
              <a:rPr lang="ja-JP" altLang="en-US" sz="1800" kern="0" dirty="0">
                <a:solidFill>
                  <a:srgbClr val="5F5F5F"/>
                </a:solidFill>
              </a:rPr>
              <a:t>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366755" y="2398847"/>
            <a:ext cx="1774948" cy="715118"/>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a:t>
            </a:r>
            <a:r>
              <a:rPr lang="ja-JP" altLang="en-US" sz="2000" dirty="0">
                <a:solidFill>
                  <a:schemeClr val="tx1"/>
                </a:solidFill>
              </a:rPr>
              <a:t>をクリックして終了する</a:t>
            </a:r>
            <a:endParaRPr kumimoji="1" lang="ja-JP" altLang="en-US" sz="2000"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7" y="3860596"/>
            <a:ext cx="2577924" cy="793480"/>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System Diagram</a:t>
            </a:r>
            <a:r>
              <a:rPr kumimoji="1" lang="ja-JP" altLang="en-US" sz="2000"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a:t>
            </a:r>
            <a:r>
              <a:rPr lang="en-US" altLang="ja-JP" sz="1600" kern="0" dirty="0">
                <a:solidFill>
                  <a:srgbClr val="5F5F5F"/>
                </a:solidFill>
              </a:rPr>
              <a:t>2.0</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0" y="3016852"/>
            <a:ext cx="3905770" cy="1177233"/>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ネームサーバー起動ボタンを押すと、ネームサーバー再起動</a:t>
            </a:r>
            <a:endParaRPr kumimoji="1" lang="ja-JP" altLang="en-US" sz="1800"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2195578" y="3656634"/>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611560" y="2545295"/>
            <a:ext cx="3255376" cy="1198739"/>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コンセントのアイコンをクリック</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1875463" y="2978950"/>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9</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9</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39947</TotalTime>
  <Words>4691</Words>
  <Application>Microsoft Office PowerPoint</Application>
  <PresentationFormat>画面に合わせる (4:3)</PresentationFormat>
  <Paragraphs>1569</Paragraphs>
  <Slides>133</Slides>
  <Notes>126</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8" baseType="lpstr">
      <vt:lpstr>ＭＳ Ｐゴシック</vt:lpstr>
      <vt:lpstr>ヒラギノ角ゴ Pro W3</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2.0)</vt:lpstr>
      <vt:lpstr>言語の設定(OpenRTM-aist 1.2)</vt:lpstr>
      <vt:lpstr>スケルトンコードの生成</vt:lpstr>
      <vt:lpstr>手順</vt:lpstr>
      <vt:lpstr>PowerPoint プレゼンテーション</vt:lpstr>
      <vt:lpstr>CMake</vt:lpstr>
      <vt:lpstr>ビルドに必要なファイルの生成</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1389</cp:revision>
  <cp:lastPrinted>2019-07-10T23:29:21Z</cp:lastPrinted>
  <dcterms:created xsi:type="dcterms:W3CDTF">2005-10-20T13:06:43Z</dcterms:created>
  <dcterms:modified xsi:type="dcterms:W3CDTF">2022-10-03T01:57:33Z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